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4" r:id="rId10"/>
    <p:sldId id="266" r:id="rId11"/>
    <p:sldId id="268" r:id="rId12"/>
    <p:sldId id="269" r:id="rId13"/>
    <p:sldId id="267"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3/10/2015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3/10/2015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lkc.ohs.acf.hhs.gov/hslc" TargetMode="External"/><Relationship Id="rId2" Type="http://schemas.openxmlformats.org/officeDocument/2006/relationships/hyperlink" Target="http://www2.ed.gov/programs/preschooldevelopmentgrants/index.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PUERTO RICO HEAD START STATE COLLABORATION </a:t>
            </a:r>
            <a:endParaRPr lang="en-US" dirty="0"/>
          </a:p>
        </p:txBody>
      </p:sp>
      <p:sp>
        <p:nvSpPr>
          <p:cNvPr id="3" name="Subtitle 2"/>
          <p:cNvSpPr>
            <a:spLocks noGrp="1"/>
          </p:cNvSpPr>
          <p:nvPr>
            <p:ph type="subTitle" idx="1"/>
          </p:nvPr>
        </p:nvSpPr>
        <p:spPr/>
        <p:txBody>
          <a:bodyPr/>
          <a:lstStyle/>
          <a:p>
            <a:r>
              <a:rPr lang="en-US" dirty="0" smtClean="0"/>
              <a:t>Alejandra </a:t>
            </a:r>
            <a:r>
              <a:rPr lang="en-US" dirty="0" err="1" smtClean="0"/>
              <a:t>alvarez-ibaÑez</a:t>
            </a:r>
            <a:r>
              <a:rPr lang="en-US" dirty="0" smtClean="0"/>
              <a:t>, Esq.</a:t>
            </a:r>
          </a:p>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6245" y="4843848"/>
            <a:ext cx="1841157" cy="18411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545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 calcmode="lin" valueType="num">
                                      <p:cBhvr>
                                        <p:cTn id="15" dur="500" fill="hold"/>
                                        <p:tgtEl>
                                          <p:spTgt spid="1026"/>
                                        </p:tgtEl>
                                        <p:attrNameLst>
                                          <p:attrName>ppt_w</p:attrName>
                                        </p:attrNameLst>
                                      </p:cBhvr>
                                      <p:tavLst>
                                        <p:tav tm="0">
                                          <p:val>
                                            <p:fltVal val="0"/>
                                          </p:val>
                                        </p:tav>
                                        <p:tav tm="100000">
                                          <p:val>
                                            <p:strVal val="#ppt_w"/>
                                          </p:val>
                                        </p:tav>
                                      </p:tavLst>
                                    </p:anim>
                                    <p:anim calcmode="lin" valueType="num">
                                      <p:cBhvr>
                                        <p:cTn id="16" dur="500" fill="hold"/>
                                        <p:tgtEl>
                                          <p:spTgt spid="1026"/>
                                        </p:tgtEl>
                                        <p:attrNameLst>
                                          <p:attrName>ppt_h</p:attrName>
                                        </p:attrNameLst>
                                      </p:cBhvr>
                                      <p:tavLst>
                                        <p:tav tm="0">
                                          <p:val>
                                            <p:fltVal val="0"/>
                                          </p:val>
                                        </p:tav>
                                        <p:tav tm="100000">
                                          <p:val>
                                            <p:strVal val="#ppt_h"/>
                                          </p:val>
                                        </p:tav>
                                      </p:tavLst>
                                    </p:anim>
                                    <p:animEffect transition="in" filter="fade">
                                      <p:cBhvr>
                                        <p:cTn id="17" dur="500"/>
                                        <p:tgtEl>
                                          <p:spTgt spid="10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Preschool Development Grant </a:t>
            </a:r>
            <a:endParaRPr lang="en-US" dirty="0"/>
          </a:p>
        </p:txBody>
      </p:sp>
      <p:sp>
        <p:nvSpPr>
          <p:cNvPr id="3" name="Content Placeholder 2"/>
          <p:cNvSpPr>
            <a:spLocks noGrp="1"/>
          </p:cNvSpPr>
          <p:nvPr>
            <p:ph idx="1"/>
          </p:nvPr>
        </p:nvSpPr>
        <p:spPr>
          <a:xfrm>
            <a:off x="1103312" y="1347537"/>
            <a:ext cx="8946541" cy="4900863"/>
          </a:xfrm>
        </p:spPr>
        <p:txBody>
          <a:bodyPr>
            <a:normAutofit/>
          </a:bodyPr>
          <a:lstStyle/>
          <a:p>
            <a:pPr algn="just"/>
            <a:r>
              <a:rPr lang="en-US" sz="2200" dirty="0" smtClean="0"/>
              <a:t>Historic collaboration between the Departments of Health, Education and Family: recognized as a milestone by representatives from the federal government;</a:t>
            </a:r>
          </a:p>
          <a:p>
            <a:pPr algn="just"/>
            <a:r>
              <a:rPr lang="en-US" sz="2200" dirty="0" smtClean="0"/>
              <a:t>Content matter specialists from the agencies worked hand in hand to draft a competitive proposal that came in 6th position, just a few points away from the 5</a:t>
            </a:r>
            <a:r>
              <a:rPr lang="en-US" sz="2200" baseline="30000" dirty="0" smtClean="0"/>
              <a:t>th</a:t>
            </a:r>
            <a:r>
              <a:rPr lang="en-US" sz="2200" dirty="0" smtClean="0"/>
              <a:t> and last state to be awarded the funds;</a:t>
            </a:r>
          </a:p>
          <a:p>
            <a:pPr algn="just"/>
            <a:r>
              <a:rPr lang="en-US" sz="2200" dirty="0"/>
              <a:t>P</a:t>
            </a:r>
            <a:r>
              <a:rPr lang="en-US" sz="2200" dirty="0" smtClean="0"/>
              <a:t>revious proposal submitted by the Government of Puerto Rico related to early childhood development obtained a score of 52.2% and PDG obtained a score of 74.6% proving that the agencies can prepare competitive proposals;   </a:t>
            </a:r>
          </a:p>
          <a:p>
            <a:pPr algn="just"/>
            <a:r>
              <a:rPr lang="en-US" sz="2200" dirty="0" smtClean="0"/>
              <a:t>Through work done for PDG collaboration between Head Start programs and the DE was further enhanced.</a:t>
            </a:r>
            <a:endParaRPr lang="en-US" sz="2200" dirty="0"/>
          </a:p>
        </p:txBody>
      </p:sp>
    </p:spTree>
    <p:extLst>
      <p:ext uri="{BB962C8B-B14F-4D97-AF65-F5344CB8AC3E}">
        <p14:creationId xmlns:p14="http://schemas.microsoft.com/office/powerpoint/2010/main" val="20167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 for Successful Grant Proposals </a:t>
            </a:r>
            <a:endParaRPr lang="en-US" dirty="0"/>
          </a:p>
        </p:txBody>
      </p:sp>
      <p:sp>
        <p:nvSpPr>
          <p:cNvPr id="3" name="Content Placeholder 2"/>
          <p:cNvSpPr>
            <a:spLocks noGrp="1"/>
          </p:cNvSpPr>
          <p:nvPr>
            <p:ph idx="1"/>
          </p:nvPr>
        </p:nvSpPr>
        <p:spPr>
          <a:xfrm>
            <a:off x="1104293" y="1853248"/>
            <a:ext cx="8946541" cy="4491403"/>
          </a:xfrm>
        </p:spPr>
        <p:txBody>
          <a:bodyPr>
            <a:normAutofit/>
          </a:bodyPr>
          <a:lstStyle/>
          <a:p>
            <a:r>
              <a:rPr lang="en-US" sz="2800" dirty="0" smtClean="0"/>
              <a:t>Strong collaboration between all related agencies;</a:t>
            </a:r>
          </a:p>
          <a:p>
            <a:r>
              <a:rPr lang="en-US" sz="2800" dirty="0" smtClean="0"/>
              <a:t>Neutral facilitator/s that can help agencies maintain focus of proposal’s goals;</a:t>
            </a:r>
          </a:p>
          <a:p>
            <a:r>
              <a:rPr lang="en-US" sz="2800" dirty="0" smtClean="0"/>
              <a:t>Agencies’ content matter specialists should be involved in all components of the proposal;</a:t>
            </a:r>
          </a:p>
          <a:p>
            <a:r>
              <a:rPr lang="en-US" sz="2800" dirty="0" smtClean="0"/>
              <a:t>Support </a:t>
            </a:r>
            <a:r>
              <a:rPr lang="en-US" sz="2800" dirty="0" smtClean="0"/>
              <a:t>from fiscal </a:t>
            </a:r>
            <a:r>
              <a:rPr lang="en-US" sz="2800" dirty="0" smtClean="0"/>
              <a:t>staff from day one</a:t>
            </a:r>
          </a:p>
          <a:p>
            <a:r>
              <a:rPr lang="en-US" sz="2800" dirty="0" smtClean="0"/>
              <a:t>Access to clear data and statistics to support content.  </a:t>
            </a:r>
            <a:endParaRPr lang="en-US" sz="2800" dirty="0"/>
          </a:p>
        </p:txBody>
      </p:sp>
    </p:spTree>
    <p:extLst>
      <p:ext uri="{BB962C8B-B14F-4D97-AF65-F5344CB8AC3E}">
        <p14:creationId xmlns:p14="http://schemas.microsoft.com/office/powerpoint/2010/main" val="279775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1103312" y="452718"/>
            <a:ext cx="8946541" cy="5795681"/>
          </a:xfrm>
        </p:spPr>
        <p:txBody>
          <a:bodyPr>
            <a:noAutofit/>
          </a:bodyPr>
          <a:lstStyle/>
          <a:p>
            <a:pPr marL="0" indent="0">
              <a:buNone/>
            </a:pPr>
            <a:r>
              <a:rPr lang="en-US" sz="5400" dirty="0" smtClean="0"/>
              <a:t>“Coming </a:t>
            </a:r>
            <a:r>
              <a:rPr lang="en-US" sz="5400" dirty="0"/>
              <a:t>together is a beginning; keeping together is progress; working together is </a:t>
            </a:r>
            <a:r>
              <a:rPr lang="en-US" sz="5400" dirty="0" smtClean="0"/>
              <a:t>success”. </a:t>
            </a:r>
          </a:p>
          <a:p>
            <a:pPr marL="0" indent="0">
              <a:buNone/>
            </a:pPr>
            <a:r>
              <a:rPr lang="en-US" sz="5400" dirty="0"/>
              <a:t>	</a:t>
            </a:r>
            <a:r>
              <a:rPr lang="en-US" sz="5400" dirty="0" smtClean="0"/>
              <a:t>							Henry Ford </a:t>
            </a:r>
            <a:endParaRPr lang="en-US" sz="5400" dirty="0"/>
          </a:p>
          <a:p>
            <a:endParaRPr lang="en-US" sz="5400" dirty="0"/>
          </a:p>
        </p:txBody>
      </p:sp>
    </p:spTree>
    <p:extLst>
      <p:ext uri="{BB962C8B-B14F-4D97-AF65-F5344CB8AC3E}">
        <p14:creationId xmlns:p14="http://schemas.microsoft.com/office/powerpoint/2010/main" val="52452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Start  and Preschool Online  Resources </a:t>
            </a:r>
            <a:endParaRPr lang="en-US" dirty="0"/>
          </a:p>
        </p:txBody>
      </p:sp>
      <p:sp>
        <p:nvSpPr>
          <p:cNvPr id="3" name="Content Placeholder 2"/>
          <p:cNvSpPr>
            <a:spLocks noGrp="1"/>
          </p:cNvSpPr>
          <p:nvPr>
            <p:ph idx="1"/>
          </p:nvPr>
        </p:nvSpPr>
        <p:spPr/>
        <p:txBody>
          <a:bodyPr/>
          <a:lstStyle/>
          <a:p>
            <a:r>
              <a:rPr lang="en-US" sz="3600" dirty="0" smtClean="0">
                <a:hlinkClick r:id="rId2"/>
              </a:rPr>
              <a:t>http</a:t>
            </a:r>
            <a:r>
              <a:rPr lang="en-US" sz="3600" dirty="0">
                <a:hlinkClick r:id="rId2"/>
              </a:rPr>
              <a:t>://</a:t>
            </a:r>
            <a:r>
              <a:rPr lang="en-US" sz="3600" dirty="0" smtClean="0">
                <a:hlinkClick r:id="rId2"/>
              </a:rPr>
              <a:t>www2.ed.gov/programs/preschooldevelopmentgrants/index.html</a:t>
            </a:r>
            <a:r>
              <a:rPr lang="en-US" sz="3600" dirty="0" smtClean="0"/>
              <a:t> </a:t>
            </a:r>
          </a:p>
          <a:p>
            <a:pPr marL="0" indent="0">
              <a:buNone/>
            </a:pPr>
            <a:endParaRPr lang="en-US" sz="3600" u="sng" dirty="0" smtClean="0">
              <a:hlinkClick r:id="rId3"/>
            </a:endParaRPr>
          </a:p>
          <a:p>
            <a:r>
              <a:rPr lang="en-US" sz="3600" dirty="0" smtClean="0">
                <a:hlinkClick r:id="rId3"/>
              </a:rPr>
              <a:t>http</a:t>
            </a:r>
            <a:r>
              <a:rPr lang="en-US" sz="3600" dirty="0">
                <a:hlinkClick r:id="rId3"/>
              </a:rPr>
              <a:t>://</a:t>
            </a:r>
            <a:r>
              <a:rPr lang="en-US" sz="3600" dirty="0" smtClean="0">
                <a:hlinkClick r:id="rId3"/>
              </a:rPr>
              <a:t>eclkc.ohs.acf.hhs.gov/hslc</a:t>
            </a:r>
            <a:r>
              <a:rPr lang="en-US" dirty="0" smtClean="0"/>
              <a:t> </a:t>
            </a:r>
            <a:endParaRPr lang="en-US" dirty="0"/>
          </a:p>
        </p:txBody>
      </p:sp>
    </p:spTree>
    <p:extLst>
      <p:ext uri="{BB962C8B-B14F-4D97-AF65-F5344CB8AC3E}">
        <p14:creationId xmlns:p14="http://schemas.microsoft.com/office/powerpoint/2010/main" val="2792745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372507"/>
            <a:ext cx="9404723" cy="1400530"/>
          </a:xfrm>
        </p:spPr>
        <p:txBody>
          <a:bodyPr/>
          <a:lstStyle/>
          <a:p>
            <a:r>
              <a:rPr lang="en-US" dirty="0" smtClean="0"/>
              <a:t>HEAD START PROGRAM</a:t>
            </a:r>
            <a:endParaRPr lang="en-US" dirty="0"/>
          </a:p>
        </p:txBody>
      </p:sp>
      <p:sp>
        <p:nvSpPr>
          <p:cNvPr id="3" name="Content Placeholder 2"/>
          <p:cNvSpPr>
            <a:spLocks noGrp="1"/>
          </p:cNvSpPr>
          <p:nvPr>
            <p:ph idx="1"/>
          </p:nvPr>
        </p:nvSpPr>
        <p:spPr>
          <a:xfrm>
            <a:off x="1103312" y="1347538"/>
            <a:ext cx="8946541" cy="4900862"/>
          </a:xfrm>
        </p:spPr>
        <p:txBody>
          <a:bodyPr>
            <a:normAutofit/>
          </a:bodyPr>
          <a:lstStyle/>
          <a:p>
            <a:pPr algn="just">
              <a:buFont typeface="Arial" panose="020B0604020202020204" pitchFamily="34" charset="0"/>
              <a:buChar char="•"/>
            </a:pPr>
            <a:r>
              <a:rPr lang="en-US" sz="2800" dirty="0"/>
              <a:t>Head Start and Early Head Start programs support the mental, social, and emotional development of children from birth to age 5. </a:t>
            </a:r>
            <a:endParaRPr lang="en-US" sz="2800" dirty="0" smtClean="0"/>
          </a:p>
          <a:p>
            <a:pPr algn="just">
              <a:buFont typeface="Arial" panose="020B0604020202020204" pitchFamily="34" charset="0"/>
              <a:buChar char="•"/>
            </a:pPr>
            <a:r>
              <a:rPr lang="en-US" sz="2800" dirty="0" smtClean="0"/>
              <a:t>In </a:t>
            </a:r>
            <a:r>
              <a:rPr lang="en-US" sz="2800" dirty="0"/>
              <a:t>addition to education services, programs provide children and their families with health, nutrition, social, and other services. </a:t>
            </a:r>
            <a:endParaRPr lang="en-US" sz="2800" dirty="0" smtClean="0"/>
          </a:p>
          <a:p>
            <a:pPr algn="just">
              <a:buFont typeface="Arial" panose="020B0604020202020204" pitchFamily="34" charset="0"/>
              <a:buChar char="•"/>
            </a:pPr>
            <a:r>
              <a:rPr lang="en-US" sz="2800" dirty="0" smtClean="0"/>
              <a:t>Head </a:t>
            </a:r>
            <a:r>
              <a:rPr lang="en-US" sz="2800" dirty="0"/>
              <a:t>Start services are responsive to each child and family's ethnic, cultural, and linguistic heritage.</a:t>
            </a:r>
          </a:p>
        </p:txBody>
      </p:sp>
    </p:spTree>
    <p:extLst>
      <p:ext uri="{BB962C8B-B14F-4D97-AF65-F5344CB8AC3E}">
        <p14:creationId xmlns:p14="http://schemas.microsoft.com/office/powerpoint/2010/main" val="75840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Start Program History </a:t>
            </a:r>
            <a:endParaRPr lang="en-US" dirty="0"/>
          </a:p>
        </p:txBody>
      </p:sp>
      <p:sp>
        <p:nvSpPr>
          <p:cNvPr id="3" name="Content Placeholder 2"/>
          <p:cNvSpPr>
            <a:spLocks noGrp="1"/>
          </p:cNvSpPr>
          <p:nvPr>
            <p:ph idx="1"/>
          </p:nvPr>
        </p:nvSpPr>
        <p:spPr>
          <a:xfrm>
            <a:off x="1103312" y="1475874"/>
            <a:ext cx="8946541" cy="4772525"/>
          </a:xfrm>
        </p:spPr>
        <p:txBody>
          <a:bodyPr>
            <a:noAutofit/>
          </a:bodyPr>
          <a:lstStyle/>
          <a:p>
            <a:pPr algn="just"/>
            <a:r>
              <a:rPr lang="en-US" sz="2400" dirty="0"/>
              <a:t>In January of 1964, President Lyndon B. Johnson declared The War on Poverty in his State of the Union </a:t>
            </a:r>
            <a:r>
              <a:rPr lang="en-US" sz="2400" dirty="0" smtClean="0"/>
              <a:t>speech.</a:t>
            </a:r>
          </a:p>
          <a:p>
            <a:pPr algn="just"/>
            <a:r>
              <a:rPr lang="en-US" sz="2400" dirty="0" smtClean="0"/>
              <a:t>Shortly </a:t>
            </a:r>
            <a:r>
              <a:rPr lang="en-US" sz="2400" dirty="0"/>
              <a:t>thereafter, </a:t>
            </a:r>
            <a:r>
              <a:rPr lang="en-US" sz="2400" dirty="0" smtClean="0"/>
              <a:t>a </a:t>
            </a:r>
            <a:r>
              <a:rPr lang="en-US" sz="2400" dirty="0"/>
              <a:t>panel of experts </a:t>
            </a:r>
            <a:r>
              <a:rPr lang="en-US" sz="2400" dirty="0" smtClean="0"/>
              <a:t>was assembled to </a:t>
            </a:r>
            <a:r>
              <a:rPr lang="en-US" sz="2400" dirty="0"/>
              <a:t>develop a comprehensive child development program that would help communities meet the needs of </a:t>
            </a:r>
            <a:r>
              <a:rPr lang="en-US" sz="2400" dirty="0" smtClean="0"/>
              <a:t>disadvantaged </a:t>
            </a:r>
            <a:r>
              <a:rPr lang="en-US" sz="2400" dirty="0"/>
              <a:t>preschool children. </a:t>
            </a:r>
            <a:endParaRPr lang="en-US" sz="2400" dirty="0" smtClean="0"/>
          </a:p>
          <a:p>
            <a:pPr algn="just"/>
            <a:r>
              <a:rPr lang="en-US" sz="2400" dirty="0" smtClean="0"/>
              <a:t>That was how Head </a:t>
            </a:r>
            <a:r>
              <a:rPr lang="en-US" sz="2400" dirty="0"/>
              <a:t>Start was </a:t>
            </a:r>
            <a:r>
              <a:rPr lang="en-US" sz="2400" dirty="0" smtClean="0"/>
              <a:t>designed,  </a:t>
            </a:r>
            <a:r>
              <a:rPr lang="en-US" sz="2400" dirty="0"/>
              <a:t>to help break the cycle of </a:t>
            </a:r>
            <a:r>
              <a:rPr lang="en-US" sz="2400" dirty="0" smtClean="0"/>
              <a:t>poverty.</a:t>
            </a:r>
          </a:p>
          <a:p>
            <a:pPr algn="just"/>
            <a:r>
              <a:rPr lang="en-US" sz="2400" dirty="0"/>
              <a:t> </a:t>
            </a:r>
            <a:r>
              <a:rPr lang="en-US" sz="2400" dirty="0" smtClean="0"/>
              <a:t>In September </a:t>
            </a:r>
            <a:r>
              <a:rPr lang="en-US" sz="2400" dirty="0"/>
              <a:t>of 1995, under the Clinton administration, the first Early Head Start grants were </a:t>
            </a:r>
            <a:r>
              <a:rPr lang="en-US" sz="2400" dirty="0" smtClean="0"/>
              <a:t>given.</a:t>
            </a:r>
            <a:endParaRPr lang="en-US" sz="2400" dirty="0"/>
          </a:p>
        </p:txBody>
      </p:sp>
    </p:spTree>
    <p:extLst>
      <p:ext uri="{BB962C8B-B14F-4D97-AF65-F5344CB8AC3E}">
        <p14:creationId xmlns:p14="http://schemas.microsoft.com/office/powerpoint/2010/main" val="3369990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Start in Puerto Rico </a:t>
            </a:r>
            <a:endParaRPr lang="en-US" dirty="0"/>
          </a:p>
        </p:txBody>
      </p:sp>
      <p:sp>
        <p:nvSpPr>
          <p:cNvPr id="3" name="Content Placeholder 2"/>
          <p:cNvSpPr>
            <a:spLocks noGrp="1"/>
          </p:cNvSpPr>
          <p:nvPr>
            <p:ph idx="1"/>
          </p:nvPr>
        </p:nvSpPr>
        <p:spPr>
          <a:xfrm>
            <a:off x="1103312" y="1411706"/>
            <a:ext cx="8946541" cy="4836694"/>
          </a:xfrm>
        </p:spPr>
        <p:txBody>
          <a:bodyPr>
            <a:noAutofit/>
          </a:bodyPr>
          <a:lstStyle/>
          <a:p>
            <a:pPr algn="just"/>
            <a:r>
              <a:rPr lang="en-US" sz="2400" dirty="0" smtClean="0"/>
              <a:t>Head Start Programs have been providing services in Puerto Rico since 1965.</a:t>
            </a:r>
          </a:p>
          <a:p>
            <a:pPr algn="just"/>
            <a:r>
              <a:rPr lang="en-US" sz="2400" dirty="0" smtClean="0"/>
              <a:t>Today there are 41 different entities that provide Head Start services in Puerto Rico. </a:t>
            </a:r>
          </a:p>
          <a:p>
            <a:pPr algn="just"/>
            <a:r>
              <a:rPr lang="en-US" sz="2400" dirty="0" smtClean="0"/>
              <a:t>19 of those are delegate agencies of ACUDEN. </a:t>
            </a:r>
          </a:p>
          <a:p>
            <a:pPr algn="just"/>
            <a:r>
              <a:rPr lang="en-US" sz="2400" dirty="0" smtClean="0"/>
              <a:t>The remaining </a:t>
            </a:r>
            <a:r>
              <a:rPr lang="en-US" sz="2400" dirty="0" smtClean="0"/>
              <a:t>22</a:t>
            </a:r>
            <a:r>
              <a:rPr lang="en-US" sz="2400" dirty="0" smtClean="0"/>
              <a:t> </a:t>
            </a:r>
            <a:r>
              <a:rPr lang="en-US" sz="2400" dirty="0" smtClean="0"/>
              <a:t>receive funds directly from the federal government.</a:t>
            </a:r>
          </a:p>
          <a:p>
            <a:pPr algn="just"/>
            <a:r>
              <a:rPr lang="en-US" sz="2400" dirty="0" smtClean="0"/>
              <a:t>According to Program Information Report (PIR) 2013-2014 a total of 32,210 children and pregnant women receive EHS/HS services in Puerto Rico</a:t>
            </a:r>
            <a:endParaRPr lang="en-US" sz="2400" dirty="0"/>
          </a:p>
        </p:txBody>
      </p:sp>
    </p:spTree>
    <p:extLst>
      <p:ext uri="{BB962C8B-B14F-4D97-AF65-F5344CB8AC3E}">
        <p14:creationId xmlns:p14="http://schemas.microsoft.com/office/powerpoint/2010/main" val="540584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State Collaboration Offices </a:t>
            </a:r>
            <a:endParaRPr lang="en-US" dirty="0"/>
          </a:p>
        </p:txBody>
      </p:sp>
      <p:sp>
        <p:nvSpPr>
          <p:cNvPr id="3" name="Content Placeholder 2"/>
          <p:cNvSpPr>
            <a:spLocks noGrp="1"/>
          </p:cNvSpPr>
          <p:nvPr>
            <p:ph idx="1"/>
          </p:nvPr>
        </p:nvSpPr>
        <p:spPr>
          <a:xfrm>
            <a:off x="1104293" y="1315453"/>
            <a:ext cx="8946541" cy="4943337"/>
          </a:xfrm>
        </p:spPr>
        <p:txBody>
          <a:bodyPr>
            <a:noAutofit/>
          </a:bodyPr>
          <a:lstStyle/>
          <a:p>
            <a:pPr algn="just"/>
            <a:r>
              <a:rPr lang="en-US" sz="2200" dirty="0"/>
              <a:t>Since 1990, the Administration on Children and Families (ACF) has awarded Head Start collaboration grants to support the development of multi-agency and public and private partnerships at the state and </a:t>
            </a:r>
            <a:r>
              <a:rPr lang="en-US" sz="2200" dirty="0" smtClean="0"/>
              <a:t>US national </a:t>
            </a:r>
            <a:r>
              <a:rPr lang="en-US" sz="2200" dirty="0"/>
              <a:t>levels</a:t>
            </a:r>
            <a:r>
              <a:rPr lang="en-US" sz="2200" dirty="0" smtClean="0"/>
              <a:t>.</a:t>
            </a:r>
          </a:p>
          <a:p>
            <a:pPr algn="just"/>
            <a:r>
              <a:rPr lang="en-US" sz="2200" dirty="0" smtClean="0"/>
              <a:t>Today Head </a:t>
            </a:r>
            <a:r>
              <a:rPr lang="en-US" sz="2200" dirty="0"/>
              <a:t>Start State Collaboration Offices (HSSCO) are awarded funds under Section 642B of the 2007 Head Start </a:t>
            </a:r>
            <a:r>
              <a:rPr lang="en-US" sz="2200" dirty="0" smtClean="0"/>
              <a:t>Act.</a:t>
            </a:r>
          </a:p>
          <a:p>
            <a:pPr algn="just"/>
            <a:r>
              <a:rPr lang="en-US" sz="2200" dirty="0" smtClean="0"/>
              <a:t>“The </a:t>
            </a:r>
            <a:r>
              <a:rPr lang="en-US" sz="2200" dirty="0"/>
              <a:t>Secretary shall award, upon submission of a written request, a collaboration grant to each State and to each national administrative office serving Indian Head Start programs and migrant or seasonal Head Start programs to facilitate collaboration among Head Start agencies (including Early Head Start agencies) and entities that carry out activities designed to benefit low-income </a:t>
            </a:r>
            <a:r>
              <a:rPr lang="en-US" sz="2400" dirty="0"/>
              <a:t>children from birth to school entry, and their </a:t>
            </a:r>
            <a:r>
              <a:rPr lang="en-US" sz="2400" dirty="0" smtClean="0"/>
              <a:t>families”. </a:t>
            </a:r>
            <a:endParaRPr lang="en-US" sz="2400" dirty="0"/>
          </a:p>
        </p:txBody>
      </p:sp>
    </p:spTree>
    <p:extLst>
      <p:ext uri="{BB962C8B-B14F-4D97-AF65-F5344CB8AC3E}">
        <p14:creationId xmlns:p14="http://schemas.microsoft.com/office/powerpoint/2010/main" val="3930473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 Start Collaboration Offices Priorities</a:t>
            </a:r>
            <a:endParaRPr lang="en-US" dirty="0"/>
          </a:p>
        </p:txBody>
      </p:sp>
      <p:sp>
        <p:nvSpPr>
          <p:cNvPr id="3" name="Content Placeholder 2"/>
          <p:cNvSpPr>
            <a:spLocks noGrp="1"/>
          </p:cNvSpPr>
          <p:nvPr>
            <p:ph idx="1"/>
          </p:nvPr>
        </p:nvSpPr>
        <p:spPr/>
        <p:txBody>
          <a:bodyPr>
            <a:normAutofit lnSpcReduction="10000"/>
          </a:bodyPr>
          <a:lstStyle/>
          <a:p>
            <a:pPr algn="just"/>
            <a:r>
              <a:rPr lang="en-US" sz="2400" dirty="0" smtClean="0"/>
              <a:t>1. Partner </a:t>
            </a:r>
            <a:r>
              <a:rPr lang="en-US" sz="2400" dirty="0"/>
              <a:t>with State child care systems emphasizing the EHS-CC Partnership </a:t>
            </a:r>
            <a:r>
              <a:rPr lang="en-US" sz="2400" dirty="0" smtClean="0"/>
              <a:t>Initiatives; </a:t>
            </a:r>
          </a:p>
          <a:p>
            <a:pPr algn="just"/>
            <a:r>
              <a:rPr lang="en-US" sz="2400" dirty="0" smtClean="0"/>
              <a:t>2</a:t>
            </a:r>
            <a:r>
              <a:rPr lang="en-US" sz="2400" dirty="0"/>
              <a:t>.  Work with state efforts to </a:t>
            </a:r>
            <a:r>
              <a:rPr lang="en-US" sz="2400" dirty="0" smtClean="0"/>
              <a:t>collect </a:t>
            </a:r>
            <a:r>
              <a:rPr lang="en-US" sz="2400" dirty="0"/>
              <a:t>data regarding early childhood programs and child </a:t>
            </a:r>
            <a:r>
              <a:rPr lang="en-US" sz="2400" dirty="0" smtClean="0"/>
              <a:t>outcomes; </a:t>
            </a:r>
          </a:p>
          <a:p>
            <a:pPr algn="just"/>
            <a:r>
              <a:rPr lang="en-US" sz="2400" dirty="0" smtClean="0"/>
              <a:t>3</a:t>
            </a:r>
            <a:r>
              <a:rPr lang="en-US" sz="2400" dirty="0"/>
              <a:t>.  Support the expansion and access of high quality, workforce and career development opportunities for </a:t>
            </a:r>
            <a:r>
              <a:rPr lang="en-US" sz="2400" dirty="0" smtClean="0"/>
              <a:t>staff; </a:t>
            </a:r>
          </a:p>
          <a:p>
            <a:pPr algn="just"/>
            <a:r>
              <a:rPr lang="en-US" sz="2400" dirty="0" smtClean="0"/>
              <a:t>4</a:t>
            </a:r>
            <a:r>
              <a:rPr lang="en-US" sz="2400" dirty="0"/>
              <a:t>.  Collaborate with </a:t>
            </a:r>
            <a:r>
              <a:rPr lang="en-US" sz="2400" dirty="0" smtClean="0"/>
              <a:t>QRIS; </a:t>
            </a:r>
          </a:p>
          <a:p>
            <a:pPr algn="just"/>
            <a:r>
              <a:rPr lang="en-US" sz="2400" dirty="0" smtClean="0"/>
              <a:t>5</a:t>
            </a:r>
            <a:r>
              <a:rPr lang="en-US" sz="2400" dirty="0"/>
              <a:t>.  Work with state school systems to ensure continuity </a:t>
            </a:r>
            <a:endParaRPr lang="en-US" sz="2400" dirty="0" smtClean="0"/>
          </a:p>
          <a:p>
            <a:pPr algn="just"/>
            <a:r>
              <a:rPr lang="en-US" sz="2400" dirty="0" smtClean="0"/>
              <a:t>6</a:t>
            </a:r>
            <a:r>
              <a:rPr lang="en-US" sz="2400" dirty="0"/>
              <a:t>.  Regional </a:t>
            </a:r>
            <a:r>
              <a:rPr lang="en-US" sz="2400" dirty="0" smtClean="0"/>
              <a:t>Priorities. </a:t>
            </a:r>
            <a:endParaRPr lang="en-US" sz="2400" dirty="0"/>
          </a:p>
          <a:p>
            <a:endParaRPr lang="en-US" dirty="0"/>
          </a:p>
        </p:txBody>
      </p:sp>
    </p:spTree>
    <p:extLst>
      <p:ext uri="{BB962C8B-B14F-4D97-AF65-F5344CB8AC3E}">
        <p14:creationId xmlns:p14="http://schemas.microsoft.com/office/powerpoint/2010/main" val="53876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Puerto Rico Head Start State Collaboration Office </a:t>
            </a:r>
            <a:endParaRPr lang="en-US" dirty="0"/>
          </a:p>
        </p:txBody>
      </p:sp>
      <p:sp>
        <p:nvSpPr>
          <p:cNvPr id="3" name="Content Placeholder 2"/>
          <p:cNvSpPr>
            <a:spLocks noGrp="1"/>
          </p:cNvSpPr>
          <p:nvPr>
            <p:ph idx="1"/>
          </p:nvPr>
        </p:nvSpPr>
        <p:spPr>
          <a:xfrm>
            <a:off x="413501" y="1844872"/>
            <a:ext cx="8946541" cy="4195481"/>
          </a:xfrm>
        </p:spPr>
        <p:txBody>
          <a:bodyPr/>
          <a:lstStyle/>
          <a:p>
            <a:r>
              <a:rPr lang="en-US" dirty="0" smtClean="0"/>
              <a:t>PRHSSCO was first established in Puerto Rico in 1996.</a:t>
            </a:r>
          </a:p>
          <a:p>
            <a:r>
              <a:rPr lang="en-US" dirty="0" smtClean="0"/>
              <a:t>Its located at the Governor Social Welfare Advisor’s Office:</a:t>
            </a:r>
          </a:p>
          <a:p>
            <a:endParaRPr lang="en-US" dirty="0"/>
          </a:p>
        </p:txBody>
      </p:sp>
      <p:pic>
        <p:nvPicPr>
          <p:cNvPr id="2050" name="Diagram 1"/>
          <p:cNvPicPr>
            <a:picLocks noChangeArrowheads="1"/>
          </p:cNvPicPr>
          <p:nvPr/>
        </p:nvPicPr>
        <p:blipFill>
          <a:blip r:embed="rId2">
            <a:extLst>
              <a:ext uri="{28A0092B-C50C-407E-A947-70E740481C1C}">
                <a14:useLocalDpi xmlns:a14="http://schemas.microsoft.com/office/drawing/2010/main" val="0"/>
              </a:ext>
            </a:extLst>
          </a:blip>
          <a:srcRect l="-63121" r="-63435"/>
          <a:stretch>
            <a:fillRect/>
          </a:stretch>
        </p:blipFill>
        <p:spPr bwMode="auto">
          <a:xfrm>
            <a:off x="2194733" y="3015331"/>
            <a:ext cx="7703153" cy="3425490"/>
          </a:xfrm>
          <a:prstGeom prst="rect">
            <a:avLst/>
          </a:prstGeom>
          <a:noFill/>
          <a:ln>
            <a:noFill/>
          </a:ln>
          <a:effectLst>
            <a:outerShdw dist="125724"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2716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additive="base">
                                        <p:cTn id="17" dur="500" fill="hold"/>
                                        <p:tgtEl>
                                          <p:spTgt spid="2050"/>
                                        </p:tgtEl>
                                        <p:attrNameLst>
                                          <p:attrName>ppt_x</p:attrName>
                                        </p:attrNameLst>
                                      </p:cBhvr>
                                      <p:tavLst>
                                        <p:tav tm="0">
                                          <p:val>
                                            <p:strVal val="#ppt_x"/>
                                          </p:val>
                                        </p:tav>
                                        <p:tav tm="100000">
                                          <p:val>
                                            <p:strVal val="#ppt_x"/>
                                          </p:val>
                                        </p:tav>
                                      </p:tavLst>
                                    </p:anim>
                                    <p:anim calcmode="lin" valueType="num">
                                      <p:cBhvr additive="base">
                                        <p:cTn id="1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Puerto Rico Head Start State Collaboration Office </a:t>
            </a:r>
            <a:endParaRPr lang="en-US" dirty="0"/>
          </a:p>
        </p:txBody>
      </p:sp>
      <p:sp>
        <p:nvSpPr>
          <p:cNvPr id="3" name="Content Placeholder 2"/>
          <p:cNvSpPr>
            <a:spLocks noGrp="1"/>
          </p:cNvSpPr>
          <p:nvPr>
            <p:ph idx="1"/>
          </p:nvPr>
        </p:nvSpPr>
        <p:spPr>
          <a:xfrm>
            <a:off x="875201" y="1699992"/>
            <a:ext cx="8946541" cy="5037692"/>
          </a:xfrm>
        </p:spPr>
        <p:txBody>
          <a:bodyPr>
            <a:noAutofit/>
          </a:bodyPr>
          <a:lstStyle/>
          <a:p>
            <a:pPr algn="just"/>
            <a:r>
              <a:rPr lang="en-US" sz="2400" dirty="0" smtClean="0"/>
              <a:t>We annually submit a refunding proposal and every five (5) years we need to prepare an strategic plan that responds to our priorities in the different subject areas.</a:t>
            </a:r>
          </a:p>
          <a:p>
            <a:pPr algn="just"/>
            <a:r>
              <a:rPr lang="en-US" sz="2400" dirty="0" smtClean="0"/>
              <a:t>In order to submit a quality proposal we meet on a regular basis </a:t>
            </a:r>
            <a:r>
              <a:rPr lang="en-US" sz="2400" dirty="0" smtClean="0"/>
              <a:t>with the </a:t>
            </a:r>
            <a:r>
              <a:rPr lang="en-US" sz="2400" dirty="0" smtClean="0"/>
              <a:t>Head Start Association, Head Start Technical Assistance Team, our Fiscal and Programmatic Specialists and different collaborating agencies to get a clear idea of what </a:t>
            </a:r>
            <a:r>
              <a:rPr lang="en-US" sz="2400" dirty="0" smtClean="0"/>
              <a:t>are the </a:t>
            </a:r>
            <a:r>
              <a:rPr lang="en-US" sz="2400" dirty="0" smtClean="0"/>
              <a:t>needs and challenges </a:t>
            </a:r>
            <a:r>
              <a:rPr lang="en-US" sz="2400" dirty="0" smtClean="0"/>
              <a:t>regarding </a:t>
            </a:r>
            <a:r>
              <a:rPr lang="en-US" sz="2400" dirty="0" smtClean="0"/>
              <a:t>early childhood in Puerto Rico.</a:t>
            </a:r>
          </a:p>
          <a:p>
            <a:pPr algn="just"/>
            <a:r>
              <a:rPr lang="en-US" sz="2400" dirty="0" smtClean="0"/>
              <a:t>Our main goal is to serve as facilitators and liaisons between Head Start programs, government agencies and private entities that serve the early childhood population.   </a:t>
            </a:r>
          </a:p>
        </p:txBody>
      </p:sp>
    </p:spTree>
    <p:extLst>
      <p:ext uri="{BB962C8B-B14F-4D97-AF65-F5344CB8AC3E}">
        <p14:creationId xmlns:p14="http://schemas.microsoft.com/office/powerpoint/2010/main" val="183093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PRHSSCO AS FACILITATORS IN GRANT PROPOSALS</a:t>
            </a:r>
            <a:endParaRPr lang="en-US" dirty="0"/>
          </a:p>
        </p:txBody>
      </p:sp>
      <p:sp>
        <p:nvSpPr>
          <p:cNvPr id="3" name="Content Placeholder 2"/>
          <p:cNvSpPr>
            <a:spLocks noGrp="1"/>
          </p:cNvSpPr>
          <p:nvPr>
            <p:ph idx="1"/>
          </p:nvPr>
        </p:nvSpPr>
        <p:spPr/>
        <p:txBody>
          <a:bodyPr>
            <a:noAutofit/>
          </a:bodyPr>
          <a:lstStyle/>
          <a:p>
            <a:pPr algn="just"/>
            <a:r>
              <a:rPr lang="en-US" sz="2200" dirty="0" smtClean="0"/>
              <a:t>Healthy Marriages (2006): Collaboration between two (2) municipalities and a faith based organization was awarded in 2006.</a:t>
            </a:r>
          </a:p>
          <a:p>
            <a:pPr algn="just"/>
            <a:r>
              <a:rPr lang="en-US" sz="2200" dirty="0" smtClean="0"/>
              <a:t>EHS-CC Partnerships (2014): high-quality </a:t>
            </a:r>
            <a:r>
              <a:rPr lang="en-US" sz="2200" dirty="0"/>
              <a:t>care for all low-income infants and toddlers in participating child care </a:t>
            </a:r>
            <a:r>
              <a:rPr lang="en-US" sz="2200" dirty="0" smtClean="0"/>
              <a:t>programs.</a:t>
            </a:r>
          </a:p>
          <a:p>
            <a:pPr algn="just"/>
            <a:r>
              <a:rPr lang="en-US" sz="2200" dirty="0" smtClean="0"/>
              <a:t>Preschool Development Grant (2014): supports </a:t>
            </a:r>
            <a:r>
              <a:rPr lang="en-US" sz="2200" dirty="0"/>
              <a:t>States to (1) build or enhance a preschool program infrastructure that would enable the delivery of high-quality preschool services to children, and (2) expand high-quality preschool programs in targeted communities that would serve as models for expanding preschool to all 4-year-olds from low- and moderate-income families</a:t>
            </a:r>
            <a:r>
              <a:rPr lang="en-US" sz="2200" dirty="0" smtClean="0"/>
              <a:t> </a:t>
            </a:r>
            <a:endParaRPr lang="en-US" sz="2200" dirty="0"/>
          </a:p>
        </p:txBody>
      </p:sp>
    </p:spTree>
    <p:extLst>
      <p:ext uri="{BB962C8B-B14F-4D97-AF65-F5344CB8AC3E}">
        <p14:creationId xmlns:p14="http://schemas.microsoft.com/office/powerpoint/2010/main" val="1717811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ECDAF73C7C1340A4B7D061CDAC7354" ma:contentTypeVersion="1" ma:contentTypeDescription="Create a new document." ma:contentTypeScope="" ma:versionID="bd4681064f49fb023c4dd956bdcbf89e">
  <xsd:schema xmlns:xsd="http://www.w3.org/2001/XMLSchema" xmlns:xs="http://www.w3.org/2001/XMLSchema" xmlns:p="http://schemas.microsoft.com/office/2006/metadata/properties" xmlns:ns1="http://schemas.microsoft.com/sharepoint/v3" targetNamespace="http://schemas.microsoft.com/office/2006/metadata/properties" ma:root="true" ma:fieldsID="045cc7f5e314b979c5632df14ec87cdf"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4A048F7-9F95-4FDC-93EF-169087816E81}"/>
</file>

<file path=customXml/itemProps2.xml><?xml version="1.0" encoding="utf-8"?>
<ds:datastoreItem xmlns:ds="http://schemas.openxmlformats.org/officeDocument/2006/customXml" ds:itemID="{9ACDF505-EE12-4F61-97A4-22DD0320F32B}"/>
</file>

<file path=customXml/itemProps3.xml><?xml version="1.0" encoding="utf-8"?>
<ds:datastoreItem xmlns:ds="http://schemas.openxmlformats.org/officeDocument/2006/customXml" ds:itemID="{22E8C43B-6051-4B2E-BE33-2E26AC9D39F6}"/>
</file>

<file path=docProps/app.xml><?xml version="1.0" encoding="utf-8"?>
<Properties xmlns="http://schemas.openxmlformats.org/officeDocument/2006/extended-properties" xmlns:vt="http://schemas.openxmlformats.org/officeDocument/2006/docPropsVTypes">
  <Template/>
  <TotalTime>175</TotalTime>
  <Words>779</Words>
  <Application>Microsoft Office PowerPoint</Application>
  <PresentationFormat>Widescreen</PresentationFormat>
  <Paragraphs>57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PUERTO RICO HEAD START STATE COLLABORATION </vt:lpstr>
      <vt:lpstr>HEAD START PROGRAM</vt:lpstr>
      <vt:lpstr>Head Start Program History </vt:lpstr>
      <vt:lpstr>Head Start in Puerto Rico </vt:lpstr>
      <vt:lpstr>Head State Collaboration Offices </vt:lpstr>
      <vt:lpstr>Head Start Collaboration Offices Priorities</vt:lpstr>
      <vt:lpstr>Puerto Rico Head Start State Collaboration Office </vt:lpstr>
      <vt:lpstr>Puerto Rico Head Start State Collaboration Office </vt:lpstr>
      <vt:lpstr>PRHSSCO AS FACILITATORS IN GRANT PROPOSALS</vt:lpstr>
      <vt:lpstr>Preschool Development Grant </vt:lpstr>
      <vt:lpstr>Elements for Successful Grant Proposals </vt:lpstr>
      <vt:lpstr> </vt:lpstr>
      <vt:lpstr>Head Start  and Preschool Online  Resources </vt:lpstr>
    </vt:vector>
  </TitlesOfParts>
  <Company>Fortaleza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Elements for a Successful Grant Proposal, Head Start</dc:title>
  <dc:creator>Alejandra Alvarez</dc:creator>
  <cp:lastModifiedBy>Alejandra Alvarez</cp:lastModifiedBy>
  <cp:revision>20</cp:revision>
  <dcterms:created xsi:type="dcterms:W3CDTF">2015-02-03T23:09:26Z</dcterms:created>
  <dcterms:modified xsi:type="dcterms:W3CDTF">2015-03-10T22:30:32Z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0x010100DDECDAF73C7C1340A4B7D061CDAC7354</vt:lpwstr>
  </property>
  <property fmtid="{D5CDD505-2E9C-101B-9397-08002B2CF9AE}" pid="3" name="Order">
    <vt:r8>400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